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5" r:id="rId4"/>
    <p:sldId id="258" r:id="rId5"/>
    <p:sldId id="266" r:id="rId6"/>
    <p:sldId id="259" r:id="rId7"/>
    <p:sldId id="260" r:id="rId8"/>
    <p:sldId id="263" r:id="rId9"/>
    <p:sldId id="261" r:id="rId10"/>
    <p:sldId id="267" r:id="rId11"/>
    <p:sldId id="262" r:id="rId12"/>
    <p:sldId id="264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132" autoAdjust="0"/>
  </p:normalViewPr>
  <p:slideViewPr>
    <p:cSldViewPr snapToGrid="0" snapToObjects="1">
      <p:cViewPr>
        <p:scale>
          <a:sx n="95" d="100"/>
          <a:sy n="95" d="100"/>
        </p:scale>
        <p:origin x="-1888" y="6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AF317-B3E4-AC45-90AB-933660744FDB}" type="datetimeFigureOut">
              <a:rPr lang="en-US" smtClean="0"/>
              <a:t>8/5/15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A5756-E66E-6B46-B3B4-A97176545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03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take sequencing results</a:t>
            </a:r>
            <a:r>
              <a:rPr lang="en-US" baseline="0" dirty="0" smtClean="0"/>
              <a:t> from the </a:t>
            </a:r>
            <a:r>
              <a:rPr lang="en-US" baseline="0" dirty="0" err="1" smtClean="0"/>
              <a:t>MiSeq</a:t>
            </a:r>
            <a:r>
              <a:rPr lang="en-US" baseline="0" dirty="0" smtClean="0"/>
              <a:t> and compare them against a reference ICE entry to see if they are valid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A5756-E66E-6B46-B3B4-A97176545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39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sequencing</a:t>
            </a:r>
            <a:r>
              <a:rPr lang="en-US" baseline="0" dirty="0" smtClean="0"/>
              <a:t> run is known as the “main Library.” Within each Main Library are multiple “</a:t>
            </a:r>
            <a:r>
              <a:rPr lang="en-US" baseline="0" dirty="0" err="1" smtClean="0"/>
              <a:t>SubLibraries</a:t>
            </a:r>
            <a:r>
              <a:rPr lang="en-US" baseline="0" dirty="0" smtClean="0"/>
              <a:t>,” “Samples,” or “Pools” (as they’re known on the </a:t>
            </a:r>
            <a:r>
              <a:rPr lang="en-US" baseline="0" dirty="0" err="1" smtClean="0"/>
              <a:t>PacBio</a:t>
            </a:r>
            <a:r>
              <a:rPr lang="en-US" baseline="0" dirty="0" smtClean="0"/>
              <a:t>). Each </a:t>
            </a:r>
            <a:r>
              <a:rPr lang="en-US" baseline="0" dirty="0" err="1" smtClean="0"/>
              <a:t>SubLibrary</a:t>
            </a:r>
            <a:r>
              <a:rPr lang="en-US" baseline="0" dirty="0" smtClean="0"/>
              <a:t> can contain 1 or 2 </a:t>
            </a:r>
            <a:r>
              <a:rPr lang="en-US" baseline="0" dirty="0" err="1" smtClean="0"/>
              <a:t>fastq.gz</a:t>
            </a:r>
            <a:r>
              <a:rPr lang="en-US" baseline="0" dirty="0" smtClean="0"/>
              <a:t> files, depending on if the read was single or paired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A5756-E66E-6B46-B3B4-A971765457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40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FASTQ files for each sequencing run are pulled</a:t>
            </a:r>
            <a:r>
              <a:rPr lang="en-US" baseline="0" dirty="0" smtClean="0"/>
              <a:t> from JBEI’s SMB Server. The exact names of the sequencing results are taken from the </a:t>
            </a:r>
            <a:r>
              <a:rPr lang="en-US" baseline="0" dirty="0" err="1" smtClean="0"/>
              <a:t>SampleSheet.csv</a:t>
            </a:r>
            <a:r>
              <a:rPr lang="en-US" baseline="0" dirty="0" smtClean="0"/>
              <a:t> file, located in the </a:t>
            </a:r>
            <a:r>
              <a:rPr lang="en-US" baseline="0" dirty="0" err="1" smtClean="0"/>
              <a:t>MiSeqOutput</a:t>
            </a:r>
            <a:r>
              <a:rPr lang="en-US" baseline="0" dirty="0" smtClean="0"/>
              <a:t> folder of the SMB Server.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FASTQ files are passed to </a:t>
            </a:r>
            <a:r>
              <a:rPr lang="en-US" baseline="0" dirty="0" err="1" smtClean="0"/>
              <a:t>MiSeq</a:t>
            </a:r>
            <a:r>
              <a:rPr lang="en-US" baseline="0" dirty="0" smtClean="0"/>
              <a:t> BAM Generation Tools Perl </a:t>
            </a:r>
            <a:r>
              <a:rPr lang="en-US" baseline="0" dirty="0" smtClean="0"/>
              <a:t>scripts, which were modified to not be NERSC</a:t>
            </a:r>
            <a:r>
              <a:rPr lang="en-US" baseline="0" dirty="0" smtClean="0"/>
              <a:t>-dependent, </a:t>
            </a:r>
            <a:r>
              <a:rPr lang="en-US" baseline="0" dirty="0" smtClean="0"/>
              <a:t>to generate BAM files.</a:t>
            </a:r>
          </a:p>
          <a:p>
            <a:r>
              <a:rPr lang="en-US" baseline="0" dirty="0" smtClean="0"/>
              <a:t>The GATK generates VCF and BED files, then </a:t>
            </a:r>
            <a:r>
              <a:rPr lang="en-US" baseline="0" dirty="0" err="1" smtClean="0"/>
              <a:t>Postprocessing</a:t>
            </a:r>
            <a:r>
              <a:rPr lang="en-US" baseline="0" dirty="0" smtClean="0"/>
              <a:t>, </a:t>
            </a:r>
            <a:r>
              <a:rPr lang="en-US" baseline="0" dirty="0" smtClean="0"/>
              <a:t>to generate IGV file and HTML and Excel summaries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A5756-E66E-6B46-B3B4-A971765457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0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website is up and running on my local</a:t>
            </a:r>
          </a:p>
          <a:p>
            <a:endParaRPr lang="en-US" dirty="0" smtClean="0"/>
          </a:p>
          <a:p>
            <a:r>
              <a:rPr lang="en-US" dirty="0" smtClean="0"/>
              <a:t>Name of </a:t>
            </a:r>
            <a:r>
              <a:rPr lang="en-US" dirty="0" err="1" smtClean="0"/>
              <a:t>MiSeq</a:t>
            </a:r>
            <a:r>
              <a:rPr lang="en-US" baseline="0" dirty="0" smtClean="0"/>
              <a:t> Run – Dropdown select2 menu, </a:t>
            </a:r>
            <a:r>
              <a:rPr lang="en-US" baseline="0" dirty="0" err="1" smtClean="0"/>
              <a:t>autofills</a:t>
            </a:r>
            <a:r>
              <a:rPr lang="en-US" baseline="0" dirty="0" smtClean="0"/>
              <a:t> with all the Folders currently on the SMB Server</a:t>
            </a:r>
          </a:p>
          <a:p>
            <a:r>
              <a:rPr lang="en-US" baseline="0" dirty="0" smtClean="0"/>
              <a:t>Sample IDs – Dropdown select2 menu, </a:t>
            </a:r>
            <a:r>
              <a:rPr lang="en-US" baseline="0" dirty="0" err="1" smtClean="0"/>
              <a:t>autofills</a:t>
            </a:r>
            <a:r>
              <a:rPr lang="en-US" baseline="0" dirty="0" smtClean="0"/>
              <a:t> with applicable sample IDs _ Recently added button to auto fill this field with ALL samples for a given </a:t>
            </a:r>
            <a:r>
              <a:rPr lang="en-US" baseline="0" dirty="0" err="1" smtClean="0"/>
              <a:t>MiSeq</a:t>
            </a:r>
            <a:r>
              <a:rPr lang="en-US" baseline="0" dirty="0" smtClean="0"/>
              <a:t> run</a:t>
            </a:r>
          </a:p>
          <a:p>
            <a:r>
              <a:rPr lang="en-US" baseline="0" dirty="0" smtClean="0"/>
              <a:t>Email – User’s email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A5756-E66E-6B46-B3B4-A971765457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13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submitting</a:t>
            </a:r>
            <a:r>
              <a:rPr lang="en-US" baseline="0" dirty="0" smtClean="0"/>
              <a:t> the form, the website runs the command listed above in red. The </a:t>
            </a:r>
            <a:r>
              <a:rPr lang="en-US" baseline="0" dirty="0" err="1" smtClean="0"/>
              <a:t>pipeline.py</a:t>
            </a:r>
            <a:r>
              <a:rPr lang="en-US" baseline="0" dirty="0" smtClean="0"/>
              <a:t> itself is a command line utility with five flags:</a:t>
            </a:r>
          </a:p>
          <a:p>
            <a:r>
              <a:rPr lang="en-US" baseline="0" dirty="0" smtClean="0"/>
              <a:t>-m </a:t>
            </a:r>
            <a:r>
              <a:rPr lang="en-US" baseline="0" dirty="0" err="1" smtClean="0"/>
              <a:t>MainLibraryName</a:t>
            </a:r>
            <a:endParaRPr lang="en-US" baseline="0" dirty="0" smtClean="0"/>
          </a:p>
          <a:p>
            <a:r>
              <a:rPr lang="en-US" baseline="0" dirty="0" smtClean="0"/>
              <a:t>-s </a:t>
            </a:r>
            <a:r>
              <a:rPr lang="en-US" baseline="0" dirty="0" err="1" smtClean="0"/>
              <a:t>SubLibrariesNames</a:t>
            </a:r>
            <a:endParaRPr lang="en-US" baseline="0" dirty="0" smtClean="0"/>
          </a:p>
          <a:p>
            <a:r>
              <a:rPr lang="en-US" baseline="0" dirty="0" smtClean="0"/>
              <a:t>-r </a:t>
            </a:r>
            <a:r>
              <a:rPr lang="en-US" baseline="0" dirty="0" err="1" smtClean="0"/>
              <a:t>ReferenceSequence</a:t>
            </a:r>
            <a:endParaRPr lang="en-US" baseline="0" dirty="0" smtClean="0"/>
          </a:p>
          <a:p>
            <a:r>
              <a:rPr lang="en-US" baseline="0" dirty="0" smtClean="0"/>
              <a:t>-e Email</a:t>
            </a:r>
          </a:p>
          <a:p>
            <a:r>
              <a:rPr lang="en-US" baseline="0" dirty="0" smtClean="0"/>
              <a:t>-l </a:t>
            </a:r>
            <a:r>
              <a:rPr lang="en-US" baseline="0" dirty="0" err="1" smtClean="0"/>
              <a:t>LogFileLocation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A5756-E66E-6B46-B3B4-A971765457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8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output of the actual </a:t>
            </a:r>
            <a:r>
              <a:rPr lang="en-US" dirty="0" err="1" smtClean="0"/>
              <a:t>pipeline.py</a:t>
            </a:r>
            <a:r>
              <a:rPr lang="en-US" dirty="0" smtClean="0"/>
              <a:t> running.</a:t>
            </a:r>
          </a:p>
          <a:p>
            <a:endParaRPr lang="en-US" dirty="0" smtClean="0"/>
          </a:p>
          <a:p>
            <a:r>
              <a:rPr lang="en-US" dirty="0" smtClean="0"/>
              <a:t>The main bottleneck is the </a:t>
            </a:r>
            <a:r>
              <a:rPr lang="en-US" dirty="0" err="1" smtClean="0"/>
              <a:t>beta_run_alignments.pl</a:t>
            </a:r>
            <a:r>
              <a:rPr lang="en-US" dirty="0" smtClean="0"/>
              <a:t> _ With JGI’s longer </a:t>
            </a:r>
            <a:r>
              <a:rPr lang="en-US" dirty="0" err="1" smtClean="0"/>
              <a:t>fastq.gz</a:t>
            </a:r>
            <a:r>
              <a:rPr lang="en-US" dirty="0" smtClean="0"/>
              <a:t>, it took 30 </a:t>
            </a:r>
            <a:r>
              <a:rPr lang="en-US" dirty="0" err="1" smtClean="0"/>
              <a:t>mins</a:t>
            </a:r>
            <a:r>
              <a:rPr lang="en-US" dirty="0" smtClean="0"/>
              <a:t> for a </a:t>
            </a:r>
            <a:r>
              <a:rPr lang="en-US" dirty="0" err="1" smtClean="0"/>
              <a:t>SubLibrary</a:t>
            </a:r>
            <a:r>
              <a:rPr lang="en-US" dirty="0" smtClean="0"/>
              <a:t>. With JBEI’s </a:t>
            </a:r>
            <a:r>
              <a:rPr lang="en-US" dirty="0" err="1" smtClean="0"/>
              <a:t>fastq.gz’s</a:t>
            </a:r>
            <a:r>
              <a:rPr lang="en-US" dirty="0" smtClean="0"/>
              <a:t>, however, it only took about 5 minutes</a:t>
            </a:r>
            <a:r>
              <a:rPr lang="en-US" baseline="0" dirty="0" smtClean="0"/>
              <a:t> with 5 </a:t>
            </a:r>
            <a:r>
              <a:rPr lang="en-US" baseline="0" dirty="0" err="1" smtClean="0"/>
              <a:t>SubLibraries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A5756-E66E-6B46-B3B4-A971765457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82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Fix </a:t>
            </a:r>
            <a:r>
              <a:rPr lang="en-US" dirty="0" err="1" smtClean="0"/>
              <a:t>beta_run_alignments.pl</a:t>
            </a:r>
            <a:r>
              <a:rPr lang="en-US" dirty="0" smtClean="0"/>
              <a:t> and </a:t>
            </a:r>
            <a:r>
              <a:rPr lang="en-US" dirty="0" err="1" smtClean="0"/>
              <a:t>run_bwa.pl</a:t>
            </a:r>
            <a:r>
              <a:rPr lang="en-US" baseline="0" dirty="0" smtClean="0"/>
              <a:t> =&gt; Explained on next slide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A5756-E66E-6B46-B3B4-A971765457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12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UPDATE:</a:t>
            </a:r>
          </a:p>
          <a:p>
            <a:r>
              <a:rPr lang="en-US" dirty="0" smtClean="0"/>
              <a:t>Discrepancy caused</a:t>
            </a:r>
            <a:r>
              <a:rPr lang="en-US" baseline="0" dirty="0" smtClean="0"/>
              <a:t> by version mismatch – my </a:t>
            </a:r>
            <a:r>
              <a:rPr lang="en-US" baseline="0" dirty="0" err="1" smtClean="0"/>
              <a:t>Pipeline.py</a:t>
            </a:r>
            <a:r>
              <a:rPr lang="en-US" baseline="0" dirty="0" smtClean="0"/>
              <a:t> uses more updated tools, yielding different results than JGI’s pipeline</a:t>
            </a:r>
          </a:p>
          <a:p>
            <a:r>
              <a:rPr lang="en-US" baseline="0" dirty="0" smtClean="0"/>
              <a:t>---------------</a:t>
            </a:r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 smtClean="0"/>
              <a:t>some reason, my </a:t>
            </a:r>
            <a:r>
              <a:rPr lang="en-US" dirty="0" err="1" smtClean="0"/>
              <a:t>Pipeline.py</a:t>
            </a:r>
            <a:r>
              <a:rPr lang="en-US" dirty="0" smtClean="0"/>
              <a:t> outputs very similar but slightly different numbers than Ernst’s JGI Pipeline.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“type” of calls (e.g. color coding) is always correct, but the actual number in the circles can be off by 10-50 units.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I’ve traced the error to the </a:t>
            </a:r>
            <a:r>
              <a:rPr lang="en-US" dirty="0" err="1" smtClean="0"/>
              <a:t>beta_run_alignments.pl</a:t>
            </a:r>
            <a:r>
              <a:rPr lang="en-US" dirty="0" smtClean="0"/>
              <a:t> script of Joel’s Tools</a:t>
            </a:r>
            <a:r>
              <a:rPr lang="en-US" baseline="0" dirty="0" smtClean="0"/>
              <a:t> (</a:t>
            </a:r>
            <a:r>
              <a:rPr lang="en-US" dirty="0" smtClean="0"/>
              <a:t>which itself calls </a:t>
            </a:r>
            <a:r>
              <a:rPr lang="en-US" dirty="0" err="1" smtClean="0"/>
              <a:t>run_bwa.pl</a:t>
            </a:r>
            <a:r>
              <a:rPr lang="en-US" dirty="0" smtClean="0"/>
              <a:t>)</a:t>
            </a:r>
            <a:r>
              <a:rPr lang="en-US" baseline="0" dirty="0" smtClean="0"/>
              <a:t> but due to the extremely long running time of the script it’s been a bit hard to debug.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During the presentation, I asked Ernst what he thought about this discrepancy, and he said that he wasn’t sure why the numbers weren’t coming out right but that it might be OK.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A5756-E66E-6B46-B3B4-A971765457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56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8495-B86F-A84E-9E46-7BA8A9F2E724}" type="datetimeFigureOut">
              <a:rPr lang="en-US" smtClean="0"/>
              <a:t>8/5/15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A6C23-5A9C-DF46-8163-8460CAB2B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96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8495-B86F-A84E-9E46-7BA8A9F2E724}" type="datetimeFigureOut">
              <a:rPr lang="en-US" smtClean="0"/>
              <a:t>8/5/15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A6C23-5A9C-DF46-8163-8460CAB2B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84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8495-B86F-A84E-9E46-7BA8A9F2E724}" type="datetimeFigureOut">
              <a:rPr lang="en-US" smtClean="0"/>
              <a:t>8/5/15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A6C23-5A9C-DF46-8163-8460CAB2B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8495-B86F-A84E-9E46-7BA8A9F2E724}" type="datetimeFigureOut">
              <a:rPr lang="en-US" smtClean="0"/>
              <a:t>8/5/15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A6C23-5A9C-DF46-8163-8460CAB2B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17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8495-B86F-A84E-9E46-7BA8A9F2E724}" type="datetimeFigureOut">
              <a:rPr lang="en-US" smtClean="0"/>
              <a:t>8/5/15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A6C23-5A9C-DF46-8163-8460CAB2B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8495-B86F-A84E-9E46-7BA8A9F2E724}" type="datetimeFigureOut">
              <a:rPr lang="en-US" smtClean="0"/>
              <a:t>8/5/15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A6C23-5A9C-DF46-8163-8460CAB2B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64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8495-B86F-A84E-9E46-7BA8A9F2E724}" type="datetimeFigureOut">
              <a:rPr lang="en-US" smtClean="0"/>
              <a:t>8/5/15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A6C23-5A9C-DF46-8163-8460CAB2B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8495-B86F-A84E-9E46-7BA8A9F2E724}" type="datetimeFigureOut">
              <a:rPr lang="en-US" smtClean="0"/>
              <a:t>8/5/15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A6C23-5A9C-DF46-8163-8460CAB2B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37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8495-B86F-A84E-9E46-7BA8A9F2E724}" type="datetimeFigureOut">
              <a:rPr lang="en-US" smtClean="0"/>
              <a:t>8/5/15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A6C23-5A9C-DF46-8163-8460CAB2B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1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8495-B86F-A84E-9E46-7BA8A9F2E724}" type="datetimeFigureOut">
              <a:rPr lang="en-US" smtClean="0"/>
              <a:t>8/5/15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A6C23-5A9C-DF46-8163-8460CAB2B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4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8495-B86F-A84E-9E46-7BA8A9F2E724}" type="datetimeFigureOut">
              <a:rPr lang="en-US" smtClean="0"/>
              <a:t>8/5/15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A6C23-5A9C-DF46-8163-8460CAB2B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48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B8495-B86F-A84E-9E46-7BA8A9F2E724}" type="datetimeFigureOut">
              <a:rPr lang="en-US" smtClean="0"/>
              <a:t>8/5/15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A6C23-5A9C-DF46-8163-8460CAB2B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12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MiSeq</a:t>
            </a:r>
            <a:r>
              <a:rPr lang="en-US" dirty="0" smtClean="0"/>
              <a:t> Validation Pipeline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4128991"/>
            <a:ext cx="9143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Michael </a:t>
            </a:r>
            <a:r>
              <a:rPr lang="en-US" sz="3200" dirty="0" err="1" smtClean="0"/>
              <a:t>Wornow</a:t>
            </a:r>
            <a:endParaRPr lang="en-US" sz="3200" dirty="0" smtClean="0"/>
          </a:p>
          <a:p>
            <a:pPr algn="ctr"/>
            <a:r>
              <a:rPr lang="en-US" sz="3200" dirty="0" smtClean="0"/>
              <a:t>8/3/15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02656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38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User submits info to website</a:t>
            </a:r>
          </a:p>
          <a:p>
            <a:r>
              <a:rPr lang="en-US" dirty="0" smtClean="0"/>
              <a:t>Pipeline runs</a:t>
            </a:r>
          </a:p>
          <a:p>
            <a:pPr lvl="1"/>
            <a:r>
              <a:rPr lang="en-US" dirty="0" smtClean="0"/>
              <a:t>Logs output</a:t>
            </a:r>
          </a:p>
          <a:p>
            <a:pPr lvl="1"/>
            <a:r>
              <a:rPr lang="en-US" dirty="0" smtClean="0"/>
              <a:t>Runs </a:t>
            </a:r>
            <a:r>
              <a:rPr lang="en-US" dirty="0" err="1" smtClean="0"/>
              <a:t>MiSeq</a:t>
            </a:r>
            <a:r>
              <a:rPr lang="en-US" dirty="0" smtClean="0"/>
              <a:t> BAM Generation </a:t>
            </a:r>
            <a:r>
              <a:rPr lang="en-US" dirty="0" smtClean="0"/>
              <a:t>Tools and </a:t>
            </a:r>
            <a:r>
              <a:rPr lang="en-US" dirty="0" smtClean="0"/>
              <a:t>Post-Processing Scripts</a:t>
            </a:r>
            <a:endParaRPr lang="en-US" dirty="0" smtClean="0"/>
          </a:p>
          <a:p>
            <a:pPr lvl="1"/>
            <a:r>
              <a:rPr lang="en-US" dirty="0" smtClean="0"/>
              <a:t>Generates file structure storing all files (bam, bed, </a:t>
            </a:r>
            <a:r>
              <a:rPr lang="en-US" dirty="0" err="1" smtClean="0"/>
              <a:t>vcf</a:t>
            </a:r>
            <a:r>
              <a:rPr lang="en-US" dirty="0" smtClean="0"/>
              <a:t>, </a:t>
            </a:r>
            <a:r>
              <a:rPr lang="en-US" dirty="0" err="1" smtClean="0"/>
              <a:t>call_summary.txt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This file structure can be zipped and archived for later review of sequencing runs</a:t>
            </a:r>
          </a:p>
          <a:p>
            <a:r>
              <a:rPr lang="en-US" dirty="0" smtClean="0"/>
              <a:t>IGV file correctly </a:t>
            </a:r>
            <a:r>
              <a:rPr lang="en-US" dirty="0" smtClean="0"/>
              <a:t>generated</a:t>
            </a:r>
            <a:endParaRPr lang="en-US" dirty="0"/>
          </a:p>
          <a:p>
            <a:r>
              <a:rPr lang="en-US" dirty="0" smtClean="0"/>
              <a:t>Note: JBEI’s pipeline yields more accurate data than JGI’s older pipeline, because JBEI uses more updated BWA, </a:t>
            </a:r>
            <a:r>
              <a:rPr lang="en-US" dirty="0" err="1" smtClean="0"/>
              <a:t>Samtools</a:t>
            </a:r>
            <a:r>
              <a:rPr lang="en-US" dirty="0" smtClean="0"/>
              <a:t>, and Picard</a:t>
            </a:r>
          </a:p>
        </p:txBody>
      </p:sp>
    </p:spTree>
    <p:extLst>
      <p:ext uri="{BB962C8B-B14F-4D97-AF65-F5344CB8AC3E}">
        <p14:creationId xmlns:p14="http://schemas.microsoft.com/office/powerpoint/2010/main" val="62183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Have </a:t>
            </a:r>
            <a:r>
              <a:rPr lang="en-US" dirty="0" smtClean="0"/>
              <a:t>reference sequences come directly from ICE</a:t>
            </a:r>
          </a:p>
          <a:p>
            <a:r>
              <a:rPr lang="en-US" dirty="0" smtClean="0"/>
              <a:t>Upload IGV files to ICE reference entry</a:t>
            </a:r>
          </a:p>
          <a:p>
            <a:r>
              <a:rPr lang="en-US" dirty="0" smtClean="0"/>
              <a:t>Create interface in ICE to view IGV files</a:t>
            </a:r>
          </a:p>
          <a:p>
            <a:r>
              <a:rPr lang="en-US" dirty="0" smtClean="0"/>
              <a:t>Send email to user notifying that pipeline has finished</a:t>
            </a:r>
          </a:p>
        </p:txBody>
      </p:sp>
    </p:spTree>
    <p:extLst>
      <p:ext uri="{BB962C8B-B14F-4D97-AF65-F5344CB8AC3E}">
        <p14:creationId xmlns:p14="http://schemas.microsoft.com/office/powerpoint/2010/main" val="331710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60099"/>
            <a:ext cx="8900695" cy="114300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/>
              <a:t>                           </a:t>
            </a:r>
            <a:r>
              <a:rPr lang="en-US" sz="2400" dirty="0" smtClean="0"/>
              <a:t>Old JGI Pipeline       | Updated JBEI Pipeline</a:t>
            </a:r>
            <a:endParaRPr lang="en-US" sz="2400" dirty="0"/>
          </a:p>
        </p:txBody>
      </p:sp>
      <p:pic>
        <p:nvPicPr>
          <p:cNvPr id="7" name="Picture 6" descr="Screen Shot 2015-08-03 at 1.07.55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0" b="2439"/>
          <a:stretch/>
        </p:blipFill>
        <p:spPr>
          <a:xfrm>
            <a:off x="1600200" y="533400"/>
            <a:ext cx="6420109" cy="618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7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MiSeq</a:t>
            </a:r>
            <a:r>
              <a:rPr lang="en-US" dirty="0" smtClean="0"/>
              <a:t> FASTQ =&gt; ICE Entry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213100" y="3136900"/>
            <a:ext cx="2654300" cy="558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77801" y="2082800"/>
            <a:ext cx="2930655" cy="3045052"/>
            <a:chOff x="177801" y="2273300"/>
            <a:chExt cx="2930655" cy="28327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801" y="2273300"/>
              <a:ext cx="2930655" cy="231377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77801" y="4762500"/>
              <a:ext cx="2920999" cy="343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/>
                <a:t>Illumina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MiSeq</a:t>
              </a:r>
              <a:endParaRPr lang="en-US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867400" y="1953062"/>
            <a:ext cx="3370108" cy="3202464"/>
            <a:chOff x="5867400" y="2145268"/>
            <a:chExt cx="3370108" cy="3202464"/>
          </a:xfrm>
        </p:grpSpPr>
        <p:pic>
          <p:nvPicPr>
            <p:cNvPr id="8" name="Picture 7" descr="Screen Shot 2015-08-01 at 1.21.27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2145268"/>
              <a:ext cx="3370108" cy="283313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94400" y="4978400"/>
              <a:ext cx="314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ICE Entry</a:t>
              </a:r>
              <a:endParaRPr lang="en-US" b="1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873500" y="2767568"/>
            <a:ext cx="135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Pipeline.py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77050" y="5155526"/>
            <a:ext cx="133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IGV XML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HTML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Excel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89000" y="5155526"/>
            <a:ext cx="189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Run name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Sample 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813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MiSeq</a:t>
            </a:r>
            <a:r>
              <a:rPr lang="en-US" dirty="0" smtClean="0"/>
              <a:t> file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Main Library</a:t>
            </a:r>
          </a:p>
          <a:p>
            <a:pPr lvl="1"/>
            <a:r>
              <a:rPr lang="en-US" dirty="0" smtClean="0"/>
              <a:t>SubLibrary1 (aka Pool1 or Sample1)</a:t>
            </a:r>
          </a:p>
          <a:p>
            <a:pPr lvl="2"/>
            <a:r>
              <a:rPr lang="en-US" dirty="0" smtClean="0"/>
              <a:t>1-2 </a:t>
            </a:r>
            <a:r>
              <a:rPr lang="en-US" dirty="0" err="1" smtClean="0"/>
              <a:t>fastq.gz</a:t>
            </a:r>
            <a:endParaRPr lang="en-US" dirty="0" smtClean="0"/>
          </a:p>
          <a:p>
            <a:pPr lvl="1"/>
            <a:r>
              <a:rPr lang="en-US" dirty="0" smtClean="0"/>
              <a:t>SubLibrary2</a:t>
            </a:r>
          </a:p>
          <a:p>
            <a:pPr lvl="2"/>
            <a:r>
              <a:rPr lang="en-US" dirty="0"/>
              <a:t>1-2 </a:t>
            </a:r>
            <a:r>
              <a:rPr lang="en-US" dirty="0" err="1" smtClean="0"/>
              <a:t>fastq.gz</a:t>
            </a:r>
            <a:endParaRPr lang="en-US" dirty="0" smtClean="0"/>
          </a:p>
          <a:p>
            <a:pPr lvl="1"/>
            <a:r>
              <a:rPr lang="en-US" dirty="0" smtClean="0"/>
              <a:t>SubLibrary3</a:t>
            </a:r>
          </a:p>
          <a:p>
            <a:pPr lvl="2"/>
            <a:r>
              <a:rPr lang="en-US" dirty="0"/>
              <a:t>1-2 </a:t>
            </a:r>
            <a:r>
              <a:rPr lang="en-US" dirty="0" err="1" smtClean="0"/>
              <a:t>fastq.gz</a:t>
            </a:r>
            <a:endParaRPr lang="en-US" dirty="0" smtClean="0"/>
          </a:p>
          <a:p>
            <a:r>
              <a:rPr lang="en-US" dirty="0" smtClean="0"/>
              <a:t>1 Reference Sequence</a:t>
            </a:r>
          </a:p>
          <a:p>
            <a:pPr lvl="1"/>
            <a:r>
              <a:rPr lang="en-US" dirty="0" smtClean="0"/>
              <a:t>FASTA from ICE entry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512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-165933"/>
            <a:ext cx="8229600" cy="1143000"/>
          </a:xfrm>
        </p:spPr>
        <p:txBody>
          <a:bodyPr/>
          <a:lstStyle/>
          <a:p>
            <a:r>
              <a:rPr lang="en-US" dirty="0" smtClean="0"/>
              <a:t>Pipeline Process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066298" y="1018345"/>
            <a:ext cx="7036803" cy="1959639"/>
            <a:chOff x="1789697" y="1653064"/>
            <a:chExt cx="7036803" cy="1959639"/>
          </a:xfrm>
        </p:grpSpPr>
        <p:sp>
          <p:nvSpPr>
            <p:cNvPr id="4" name="TextBox 3"/>
            <p:cNvSpPr txBox="1"/>
            <p:nvPr/>
          </p:nvSpPr>
          <p:spPr>
            <a:xfrm>
              <a:off x="1789697" y="1668859"/>
              <a:ext cx="1282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FASTQ</a:t>
              </a:r>
              <a:endParaRPr lang="en-US" dirty="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524625" y="1653064"/>
              <a:ext cx="1875090" cy="1959639"/>
              <a:chOff x="2340475" y="1651000"/>
              <a:chExt cx="1875090" cy="195963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276600" y="165100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BAM</a:t>
                </a:r>
                <a:endParaRPr lang="en-US" dirty="0"/>
              </a:p>
            </p:txBody>
          </p:sp>
          <p:sp>
            <p:nvSpPr>
              <p:cNvPr id="11" name="Right Arrow 10"/>
              <p:cNvSpPr/>
              <p:nvPr/>
            </p:nvSpPr>
            <p:spPr>
              <a:xfrm>
                <a:off x="2540000" y="1776968"/>
                <a:ext cx="660400" cy="167164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Left Brace 15"/>
              <p:cNvSpPr/>
              <p:nvPr/>
            </p:nvSpPr>
            <p:spPr>
              <a:xfrm rot="16200000">
                <a:off x="2686050" y="1874282"/>
                <a:ext cx="368300" cy="660400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40475" y="2410310"/>
                <a:ext cx="18750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 err="1" smtClean="0"/>
                  <a:t>MiSeq</a:t>
                </a:r>
                <a:r>
                  <a:rPr lang="en-US" b="1" u="sng" dirty="0" smtClean="0"/>
                  <a:t> BAM Generation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dirty="0" smtClean="0"/>
                  <a:t>Perl</a:t>
                </a:r>
                <a:endParaRPr lang="en-US" dirty="0" smtClean="0"/>
              </a:p>
              <a:p>
                <a:pPr marL="285750" indent="-285750">
                  <a:buFont typeface="Arial"/>
                  <a:buChar char="•"/>
                </a:pPr>
                <a:r>
                  <a:rPr lang="en-US" dirty="0" smtClean="0"/>
                  <a:t>NERSC-specific</a:t>
                </a:r>
                <a:endParaRPr lang="en-US" dirty="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4105776" y="1653064"/>
              <a:ext cx="2028324" cy="1399759"/>
              <a:chOff x="3673976" y="1653064"/>
              <a:chExt cx="2028324" cy="1399759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470400" y="1653064"/>
                <a:ext cx="1231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VCF &amp; BED</a:t>
                </a:r>
                <a:endParaRPr lang="en-US" dirty="0"/>
              </a:p>
            </p:txBody>
          </p:sp>
          <p:sp>
            <p:nvSpPr>
              <p:cNvPr id="12" name="Right Arrow 11"/>
              <p:cNvSpPr/>
              <p:nvPr/>
            </p:nvSpPr>
            <p:spPr>
              <a:xfrm>
                <a:off x="3714750" y="1765300"/>
                <a:ext cx="679450" cy="17883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Left Brace 16"/>
              <p:cNvSpPr/>
              <p:nvPr/>
            </p:nvSpPr>
            <p:spPr>
              <a:xfrm rot="16200000">
                <a:off x="3870325" y="1864756"/>
                <a:ext cx="368300" cy="679450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673976" y="2406492"/>
                <a:ext cx="1320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 smtClean="0"/>
                  <a:t>GATK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dirty="0" smtClean="0"/>
                  <a:t>Java</a:t>
                </a:r>
                <a:endParaRPr lang="en-US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5753100" y="1653064"/>
              <a:ext cx="3073400" cy="1398725"/>
              <a:chOff x="5168900" y="1653064"/>
              <a:chExt cx="3073400" cy="139872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6375400" y="1653064"/>
                <a:ext cx="1866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IGV, HTML, Excel</a:t>
                </a:r>
                <a:endParaRPr lang="en-US" dirty="0"/>
              </a:p>
            </p:txBody>
          </p:sp>
          <p:sp>
            <p:nvSpPr>
              <p:cNvPr id="13" name="Right Arrow 12"/>
              <p:cNvSpPr/>
              <p:nvPr/>
            </p:nvSpPr>
            <p:spPr>
              <a:xfrm>
                <a:off x="5549900" y="1779032"/>
                <a:ext cx="673100" cy="165100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Left Brace 17"/>
              <p:cNvSpPr/>
              <p:nvPr/>
            </p:nvSpPr>
            <p:spPr>
              <a:xfrm rot="16200000">
                <a:off x="5702300" y="1867930"/>
                <a:ext cx="368300" cy="673100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168900" y="2405458"/>
                <a:ext cx="2413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 smtClean="0"/>
                  <a:t>Post-Processing</a:t>
                </a:r>
                <a:endParaRPr lang="en-US" b="1" u="sng" dirty="0" smtClean="0"/>
              </a:p>
              <a:p>
                <a:pPr marL="285750" indent="-285750">
                  <a:buFont typeface="Arial"/>
                  <a:buChar char="•"/>
                </a:pPr>
                <a:r>
                  <a:rPr lang="en-US" dirty="0" smtClean="0"/>
                  <a:t>Python</a:t>
                </a:r>
              </a:p>
            </p:txBody>
          </p:sp>
        </p:grpSp>
      </p:grpSp>
      <p:pic>
        <p:nvPicPr>
          <p:cNvPr id="3" name="Picture 2" descr="Screen Shot 2015-08-01 at 5.19.5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05"/>
          <a:stretch/>
        </p:blipFill>
        <p:spPr>
          <a:xfrm>
            <a:off x="177385" y="3414158"/>
            <a:ext cx="3672719" cy="3384451"/>
          </a:xfrm>
          <a:prstGeom prst="rect">
            <a:avLst/>
          </a:prstGeom>
        </p:spPr>
      </p:pic>
      <p:pic>
        <p:nvPicPr>
          <p:cNvPr id="26" name="Picture 25" descr="Screen Shot 2015-08-01 at 5.26.4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3414158"/>
            <a:ext cx="4241800" cy="3384452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0" y="2995190"/>
            <a:ext cx="9125712" cy="23036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04049" y="3050492"/>
            <a:ext cx="367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SMB Server</a:t>
            </a:r>
            <a:endParaRPr 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4584700" y="3018226"/>
            <a:ext cx="424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SampleSheet.csv</a:t>
            </a:r>
            <a:endParaRPr lang="en-US" b="1" dirty="0"/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1470525" y="1385612"/>
            <a:ext cx="1" cy="1796072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811502" y="5410893"/>
            <a:ext cx="734597" cy="0"/>
          </a:xfrm>
          <a:prstGeom prst="straightConnector1">
            <a:avLst/>
          </a:prstGeom>
          <a:ln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293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In-depth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06678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MiSeq</a:t>
            </a:r>
            <a:r>
              <a:rPr lang="en-US" dirty="0" smtClean="0"/>
              <a:t> BAM Generation Tools</a:t>
            </a:r>
            <a:endParaRPr lang="en-US" dirty="0" smtClean="0"/>
          </a:p>
          <a:p>
            <a:pPr lvl="1"/>
            <a:r>
              <a:rPr lang="en-US" dirty="0" smtClean="0"/>
              <a:t>Aligns </a:t>
            </a:r>
            <a:r>
              <a:rPr lang="en-US" dirty="0" err="1" smtClean="0"/>
              <a:t>SubLibrary’s</a:t>
            </a:r>
            <a:r>
              <a:rPr lang="en-US" dirty="0" smtClean="0"/>
              <a:t> reads to a reference sequence</a:t>
            </a:r>
          </a:p>
          <a:p>
            <a:pPr lvl="1"/>
            <a:r>
              <a:rPr lang="en-US" dirty="0" smtClean="0"/>
              <a:t>Generates: BAM for every </a:t>
            </a:r>
            <a:r>
              <a:rPr lang="en-US" dirty="0" err="1" smtClean="0"/>
              <a:t>SubLibrary</a:t>
            </a:r>
            <a:endParaRPr lang="en-US" dirty="0" smtClean="0"/>
          </a:p>
          <a:p>
            <a:pPr lvl="2"/>
            <a:r>
              <a:rPr lang="en-US" dirty="0" smtClean="0"/>
              <a:t>BAM file: Alignment of a sequence to 1+ reference sequences</a:t>
            </a:r>
          </a:p>
          <a:p>
            <a:r>
              <a:rPr lang="en-US" dirty="0" smtClean="0"/>
              <a:t>GATK</a:t>
            </a:r>
          </a:p>
          <a:p>
            <a:pPr lvl="1"/>
            <a:r>
              <a:rPr lang="en-US" dirty="0" smtClean="0"/>
              <a:t>Calculates coverage, depth, and finds SNPs in aligned reads</a:t>
            </a:r>
          </a:p>
          <a:p>
            <a:pPr lvl="1"/>
            <a:r>
              <a:rPr lang="en-US" dirty="0" smtClean="0"/>
              <a:t>Generates: VCF, BED, </a:t>
            </a:r>
            <a:r>
              <a:rPr lang="en-US" dirty="0" err="1" smtClean="0"/>
              <a:t>covdepth</a:t>
            </a:r>
            <a:endParaRPr lang="en-US" dirty="0" smtClean="0"/>
          </a:p>
          <a:p>
            <a:pPr lvl="2"/>
            <a:r>
              <a:rPr lang="en-US" dirty="0" smtClean="0"/>
              <a:t>VCF: Info on SNPs (mutations that are only one nucleotide)</a:t>
            </a:r>
          </a:p>
          <a:p>
            <a:pPr lvl="2"/>
            <a:r>
              <a:rPr lang="en-US" dirty="0" smtClean="0"/>
              <a:t>BED: Annotations of aligned reads</a:t>
            </a:r>
          </a:p>
          <a:p>
            <a:pPr lvl="2"/>
            <a:r>
              <a:rPr lang="en-US" dirty="0" err="1" smtClean="0"/>
              <a:t>Covdepth</a:t>
            </a:r>
            <a:r>
              <a:rPr lang="en-US" dirty="0" smtClean="0"/>
              <a:t>: Coverage and depth of aligned reads</a:t>
            </a:r>
          </a:p>
          <a:p>
            <a:r>
              <a:rPr lang="en-US" dirty="0" smtClean="0"/>
              <a:t>Post-Processing</a:t>
            </a:r>
            <a:endParaRPr lang="en-US" dirty="0" smtClean="0"/>
          </a:p>
          <a:p>
            <a:pPr lvl="1"/>
            <a:r>
              <a:rPr lang="en-US" dirty="0" smtClean="0"/>
              <a:t>Makes calls on coverage information</a:t>
            </a:r>
          </a:p>
          <a:p>
            <a:pPr lvl="1"/>
            <a:r>
              <a:rPr lang="en-US" dirty="0" smtClean="0"/>
              <a:t>Generates: </a:t>
            </a:r>
            <a:r>
              <a:rPr lang="en-US" dirty="0" err="1" smtClean="0"/>
              <a:t>call_summary.txt</a:t>
            </a:r>
            <a:r>
              <a:rPr lang="en-US" dirty="0" smtClean="0"/>
              <a:t>, IGV, HTML, Excel</a:t>
            </a:r>
          </a:p>
          <a:p>
            <a:pPr lvl="2"/>
            <a:r>
              <a:rPr lang="en-US" dirty="0" err="1" smtClean="0"/>
              <a:t>Call_summary.txt</a:t>
            </a:r>
            <a:r>
              <a:rPr lang="en-US" dirty="0" smtClean="0"/>
              <a:t>: Summary of calls for each </a:t>
            </a:r>
            <a:r>
              <a:rPr lang="en-US" dirty="0" err="1" smtClean="0"/>
              <a:t>SubLibrary</a:t>
            </a:r>
            <a:endParaRPr lang="en-US" dirty="0" smtClean="0"/>
          </a:p>
          <a:p>
            <a:pPr lvl="2"/>
            <a:r>
              <a:rPr lang="en-US" dirty="0" smtClean="0"/>
              <a:t>IGV: Links to BED, BAM, and VCF files, to view in IGV Viewer</a:t>
            </a:r>
          </a:p>
          <a:p>
            <a:pPr lvl="2"/>
            <a:r>
              <a:rPr lang="en-US" dirty="0" smtClean="0"/>
              <a:t>HTML: Prettified version of </a:t>
            </a:r>
            <a:r>
              <a:rPr lang="en-US" dirty="0" err="1" smtClean="0"/>
              <a:t>call_summary.txt</a:t>
            </a:r>
            <a:endParaRPr lang="en-US" dirty="0" smtClean="0"/>
          </a:p>
          <a:p>
            <a:pPr lvl="2"/>
            <a:r>
              <a:rPr lang="en-US" dirty="0" smtClean="0"/>
              <a:t>Excel: Prettified version of </a:t>
            </a:r>
            <a:r>
              <a:rPr lang="en-US" dirty="0" err="1" smtClean="0"/>
              <a:t>call_summary.txt</a:t>
            </a:r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4" name="Picture 3" descr="Screen Shot 2015-08-03 at 10.38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73" y="3920705"/>
            <a:ext cx="2379579" cy="157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16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866900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 smtClean="0"/>
              <a:t>Scientist runs </a:t>
            </a:r>
            <a:r>
              <a:rPr lang="en-US" sz="2000" dirty="0" err="1" smtClean="0"/>
              <a:t>MiSeq</a:t>
            </a:r>
            <a:endParaRPr lang="en-US" sz="2000" dirty="0" smtClean="0"/>
          </a:p>
          <a:p>
            <a:endParaRPr lang="en-US" sz="2000" dirty="0" smtClean="0"/>
          </a:p>
          <a:p>
            <a:pPr marL="342900" indent="-342900">
              <a:buAutoNum type="arabicPeriod"/>
            </a:pPr>
            <a:r>
              <a:rPr lang="en-US" sz="2000" dirty="0" smtClean="0"/>
              <a:t>Goes to Web Interface, submits Run Name, Sample IDs, Reference sequence, and email to Pipeline</a:t>
            </a:r>
          </a:p>
          <a:p>
            <a:pPr marL="342900" indent="-342900">
              <a:buAutoNum type="arabicPeriod"/>
            </a:pPr>
            <a:endParaRPr lang="en-US" sz="2000" dirty="0" smtClean="0"/>
          </a:p>
          <a:p>
            <a:pPr marL="342900" indent="-342900">
              <a:buAutoNum type="arabicPeriod"/>
            </a:pPr>
            <a:r>
              <a:rPr lang="en-US" sz="2000" dirty="0" smtClean="0"/>
              <a:t>Pipeline runs – emailed when finished</a:t>
            </a:r>
          </a:p>
          <a:p>
            <a:endParaRPr lang="en-US" sz="2000" dirty="0" smtClean="0"/>
          </a:p>
          <a:p>
            <a:pPr marL="342900" indent="-342900">
              <a:buAutoNum type="arabicPeriod"/>
            </a:pPr>
            <a:r>
              <a:rPr lang="en-US" sz="2000" dirty="0" smtClean="0"/>
              <a:t>IGV file and Excel sheet automatically uploaded to ICE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8883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</a:t>
            </a:r>
            <a:endParaRPr lang="en-US" dirty="0"/>
          </a:p>
        </p:txBody>
      </p:sp>
      <p:pic>
        <p:nvPicPr>
          <p:cNvPr id="3" name="Picture 2" descr="Screen Shot 2015-08-02 at 4.34.43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" r="30992"/>
          <a:stretch/>
        </p:blipFill>
        <p:spPr>
          <a:xfrm>
            <a:off x="216568" y="1417638"/>
            <a:ext cx="8644504" cy="5132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983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8-02 at 4.36.49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" t="-299" r="1989" b="-1858"/>
          <a:stretch/>
        </p:blipFill>
        <p:spPr>
          <a:xfrm>
            <a:off x="0" y="-76200"/>
            <a:ext cx="9143999" cy="6350000"/>
          </a:xfrm>
        </p:spPr>
      </p:pic>
    </p:spTree>
    <p:extLst>
      <p:ext uri="{BB962C8B-B14F-4D97-AF65-F5344CB8AC3E}">
        <p14:creationId xmlns:p14="http://schemas.microsoft.com/office/powerpoint/2010/main" val="1196401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8229600" cy="685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50" dirty="0" err="1"/>
              <a:t>mwornow-m:seqval</a:t>
            </a:r>
            <a:r>
              <a:rPr lang="en-US" sz="1150" dirty="0"/>
              <a:t> </a:t>
            </a:r>
            <a:r>
              <a:rPr lang="en-US" sz="1150" dirty="0" err="1"/>
              <a:t>mwornow</a:t>
            </a:r>
            <a:r>
              <a:rPr lang="en-US" sz="1150" dirty="0"/>
              <a:t>-m$ python3 </a:t>
            </a:r>
            <a:r>
              <a:rPr lang="en-US" sz="1150" dirty="0" err="1" smtClean="0"/>
              <a:t>pipeline.py</a:t>
            </a:r>
            <a:r>
              <a:rPr lang="en-US" sz="1150" dirty="0" smtClean="0"/>
              <a:t> –m –s –r –e -l</a:t>
            </a:r>
            <a:endParaRPr lang="en-US" sz="1150" dirty="0"/>
          </a:p>
          <a:p>
            <a:pPr marL="0" indent="0">
              <a:buNone/>
            </a:pPr>
            <a:r>
              <a:rPr lang="en-US" sz="1150" b="1" dirty="0" smtClean="0"/>
              <a:t>Get </a:t>
            </a:r>
            <a:r>
              <a:rPr lang="en-US" sz="1150" b="1" dirty="0" err="1" smtClean="0"/>
              <a:t>sublibraries</a:t>
            </a:r>
            <a:r>
              <a:rPr lang="en-US" sz="1150" b="1" dirty="0" smtClean="0"/>
              <a:t> </a:t>
            </a:r>
            <a:r>
              <a:rPr lang="en-US" sz="1150" b="1" dirty="0" err="1" smtClean="0"/>
              <a:t>fastq.gz</a:t>
            </a:r>
            <a:r>
              <a:rPr lang="en-US" sz="1150" b="1" dirty="0" smtClean="0"/>
              <a:t> and reference sequences FASTA from SMB…</a:t>
            </a:r>
          </a:p>
          <a:p>
            <a:pPr marL="0" indent="0">
              <a:buNone/>
            </a:pPr>
            <a:endParaRPr lang="en-US" sz="1150" b="1" dirty="0" smtClean="0"/>
          </a:p>
          <a:p>
            <a:pPr marL="0" indent="0">
              <a:buNone/>
            </a:pPr>
            <a:r>
              <a:rPr lang="en-US" sz="1150" b="1" dirty="0" smtClean="0"/>
              <a:t>Running </a:t>
            </a:r>
            <a:r>
              <a:rPr lang="en-US" sz="1150" b="1" dirty="0" err="1" smtClean="0"/>
              <a:t>prep_ref</a:t>
            </a:r>
            <a:r>
              <a:rPr lang="en-US" sz="1150" b="1" dirty="0" smtClean="0"/>
              <a:t>…</a:t>
            </a:r>
            <a:endParaRPr lang="en-US" sz="1150" dirty="0"/>
          </a:p>
          <a:p>
            <a:pPr marL="0" indent="0">
              <a:buNone/>
            </a:pPr>
            <a:r>
              <a:rPr lang="en-US" sz="1150" dirty="0" smtClean="0"/>
              <a:t>Picard </a:t>
            </a:r>
            <a:r>
              <a:rPr lang="en-US" sz="1150" dirty="0" err="1"/>
              <a:t>CreateSequencDictionary</a:t>
            </a:r>
            <a:endParaRPr lang="en-US" sz="1150" dirty="0"/>
          </a:p>
          <a:p>
            <a:pPr marL="0" indent="0">
              <a:buNone/>
            </a:pPr>
            <a:r>
              <a:rPr lang="en-US" sz="1150" dirty="0" err="1"/>
              <a:t>Runtime.totalMemory</a:t>
            </a:r>
            <a:r>
              <a:rPr lang="en-US" sz="1150" dirty="0"/>
              <a:t>()=128974848</a:t>
            </a:r>
          </a:p>
          <a:p>
            <a:pPr marL="0" indent="0">
              <a:buNone/>
            </a:pPr>
            <a:r>
              <a:rPr lang="en-US" sz="1150" dirty="0" smtClean="0"/>
              <a:t>BWA </a:t>
            </a:r>
            <a:r>
              <a:rPr lang="en-US" sz="1150" dirty="0"/>
              <a:t>Index</a:t>
            </a:r>
          </a:p>
          <a:p>
            <a:pPr marL="0" indent="0">
              <a:buNone/>
            </a:pPr>
            <a:endParaRPr lang="en-US" sz="1150" dirty="0"/>
          </a:p>
          <a:p>
            <a:pPr marL="0" indent="0">
              <a:buNone/>
            </a:pPr>
            <a:r>
              <a:rPr lang="en-US" sz="1150" b="1" dirty="0"/>
              <a:t>Running </a:t>
            </a:r>
            <a:r>
              <a:rPr lang="en-US" sz="1150" b="1" dirty="0" err="1" smtClean="0"/>
              <a:t>beta_prep_setup_dirs</a:t>
            </a:r>
            <a:r>
              <a:rPr lang="en-US" sz="1150" b="1" dirty="0" smtClean="0"/>
              <a:t>…</a:t>
            </a:r>
            <a:endParaRPr lang="en-US" sz="1150" dirty="0"/>
          </a:p>
          <a:p>
            <a:pPr marL="0" indent="0">
              <a:buNone/>
            </a:pPr>
            <a:r>
              <a:rPr lang="en-US" sz="1150" dirty="0" err="1"/>
              <a:t>AAHBB_libName_libName</a:t>
            </a:r>
            <a:r>
              <a:rPr lang="en-US" sz="1150" dirty="0"/>
              <a:t>	</a:t>
            </a:r>
            <a:r>
              <a:rPr lang="en-US" sz="1150" dirty="0" err="1"/>
              <a:t>libName</a:t>
            </a:r>
            <a:r>
              <a:rPr lang="en-US" sz="1150" dirty="0"/>
              <a:t>	/Users/</a:t>
            </a:r>
            <a:r>
              <a:rPr lang="en-US" sz="1150" dirty="0" err="1"/>
              <a:t>mwornow</a:t>
            </a:r>
            <a:r>
              <a:rPr lang="en-US" sz="1150" dirty="0"/>
              <a:t>-m/Desktop/</a:t>
            </a:r>
            <a:r>
              <a:rPr lang="en-US" sz="1150" dirty="0" err="1"/>
              <a:t>seqval</a:t>
            </a:r>
            <a:r>
              <a:rPr lang="en-US" sz="1150" dirty="0"/>
              <a:t>/</a:t>
            </a:r>
            <a:r>
              <a:rPr lang="en-US" sz="1150" dirty="0" err="1"/>
              <a:t>MiSeqOutputFolder</a:t>
            </a:r>
            <a:r>
              <a:rPr lang="en-US" sz="1150" dirty="0"/>
              <a:t>/</a:t>
            </a:r>
            <a:r>
              <a:rPr lang="en-US" sz="1150" dirty="0" smtClean="0"/>
              <a:t>118433_TAAGGCG.fastq.gz</a:t>
            </a:r>
            <a:endParaRPr lang="en-US" sz="1150" dirty="0"/>
          </a:p>
          <a:p>
            <a:pPr marL="0" indent="0">
              <a:buNone/>
            </a:pPr>
            <a:endParaRPr lang="it-IT" sz="1150" dirty="0"/>
          </a:p>
          <a:p>
            <a:pPr marL="0" indent="0">
              <a:buNone/>
            </a:pPr>
            <a:r>
              <a:rPr lang="it-IT" sz="1150" b="1" dirty="0" err="1"/>
              <a:t>Running</a:t>
            </a:r>
            <a:r>
              <a:rPr lang="it-IT" sz="1150" b="1" dirty="0"/>
              <a:t> </a:t>
            </a:r>
            <a:r>
              <a:rPr lang="it-IT" sz="1150" b="1" dirty="0" err="1" smtClean="0"/>
              <a:t>beta_slice_fq</a:t>
            </a:r>
            <a:r>
              <a:rPr lang="it-IT" sz="1150" b="1" dirty="0" smtClean="0"/>
              <a:t>…</a:t>
            </a:r>
            <a:endParaRPr lang="it-IT" sz="1150" dirty="0"/>
          </a:p>
          <a:p>
            <a:pPr marL="0" indent="0">
              <a:buNone/>
            </a:pPr>
            <a:r>
              <a:rPr lang="it-IT" sz="1150" dirty="0" smtClean="0"/>
              <a:t>200.9517548084259 </a:t>
            </a:r>
            <a:r>
              <a:rPr lang="it-IT" sz="1150" dirty="0" err="1"/>
              <a:t>seconds</a:t>
            </a:r>
            <a:endParaRPr lang="it-IT" sz="1150" dirty="0"/>
          </a:p>
          <a:p>
            <a:pPr marL="0" indent="0">
              <a:buNone/>
            </a:pPr>
            <a:endParaRPr lang="it-IT" sz="1150" dirty="0"/>
          </a:p>
          <a:p>
            <a:pPr marL="0" indent="0">
              <a:buNone/>
            </a:pPr>
            <a:r>
              <a:rPr lang="it-IT" sz="1150" b="1" dirty="0" err="1"/>
              <a:t>Running</a:t>
            </a:r>
            <a:r>
              <a:rPr lang="it-IT" sz="1150" b="1" dirty="0"/>
              <a:t> </a:t>
            </a:r>
            <a:r>
              <a:rPr lang="it-IT" sz="1150" b="1" dirty="0" err="1" smtClean="0"/>
              <a:t>beta_run_alignments</a:t>
            </a:r>
            <a:r>
              <a:rPr lang="it-IT" sz="1150" b="1" dirty="0" smtClean="0"/>
              <a:t>…</a:t>
            </a:r>
            <a:endParaRPr lang="it-IT" sz="1150" b="1" dirty="0"/>
          </a:p>
          <a:p>
            <a:pPr marL="0" indent="0">
              <a:buNone/>
            </a:pPr>
            <a:r>
              <a:rPr lang="it-IT" sz="1150" dirty="0" smtClean="0"/>
              <a:t>BWA</a:t>
            </a:r>
            <a:endParaRPr lang="it-IT" sz="1150" dirty="0"/>
          </a:p>
          <a:p>
            <a:pPr marL="0" indent="0">
              <a:buNone/>
            </a:pPr>
            <a:r>
              <a:rPr lang="it-IT" sz="1150" dirty="0" err="1"/>
              <a:t>Picard</a:t>
            </a:r>
            <a:r>
              <a:rPr lang="it-IT" sz="1150" dirty="0"/>
              <a:t> </a:t>
            </a:r>
            <a:r>
              <a:rPr lang="it-IT" sz="1150" dirty="0" err="1"/>
              <a:t>FixMateInformation</a:t>
            </a:r>
            <a:endParaRPr lang="it-IT" sz="1150" dirty="0"/>
          </a:p>
          <a:p>
            <a:pPr marL="0" indent="0">
              <a:buNone/>
            </a:pPr>
            <a:r>
              <a:rPr lang="it-IT" sz="1150" dirty="0" err="1"/>
              <a:t>Picard</a:t>
            </a:r>
            <a:r>
              <a:rPr lang="it-IT" sz="1150" dirty="0"/>
              <a:t> </a:t>
            </a:r>
            <a:r>
              <a:rPr lang="it-IT" sz="1150" dirty="0" err="1"/>
              <a:t>MarkDuplicates</a:t>
            </a:r>
            <a:endParaRPr lang="it-IT" sz="1150" dirty="0"/>
          </a:p>
          <a:p>
            <a:pPr marL="0" indent="0">
              <a:buNone/>
            </a:pPr>
            <a:r>
              <a:rPr lang="it-IT" sz="1150" dirty="0" err="1"/>
              <a:t>Runtime.totalMemory</a:t>
            </a:r>
            <a:r>
              <a:rPr lang="it-IT" sz="1150" dirty="0"/>
              <a:t>()=</a:t>
            </a:r>
            <a:r>
              <a:rPr lang="it-IT" sz="1150" dirty="0" smtClean="0"/>
              <a:t>128188416</a:t>
            </a:r>
          </a:p>
          <a:p>
            <a:pPr marL="0" indent="0">
              <a:buNone/>
            </a:pPr>
            <a:r>
              <a:rPr lang="it-IT" sz="1150" dirty="0" smtClean="0"/>
              <a:t>2226.508181810379 </a:t>
            </a:r>
            <a:r>
              <a:rPr lang="it-IT" sz="1150" dirty="0" err="1" smtClean="0"/>
              <a:t>seconds</a:t>
            </a:r>
            <a:endParaRPr lang="it-IT" sz="1150" dirty="0"/>
          </a:p>
          <a:p>
            <a:pPr marL="0" indent="0">
              <a:buNone/>
            </a:pPr>
            <a:endParaRPr lang="it-IT" sz="1150" dirty="0"/>
          </a:p>
          <a:p>
            <a:pPr marL="0" indent="0">
              <a:buNone/>
            </a:pPr>
            <a:r>
              <a:rPr lang="it-IT" sz="1150" b="1" dirty="0" err="1"/>
              <a:t>Creating</a:t>
            </a:r>
            <a:r>
              <a:rPr lang="it-IT" sz="1150" b="1" dirty="0"/>
              <a:t> </a:t>
            </a:r>
            <a:r>
              <a:rPr lang="it-IT" sz="1150" b="1" dirty="0" err="1"/>
              <a:t>config.xml</a:t>
            </a:r>
            <a:r>
              <a:rPr lang="it-IT" sz="1150" b="1" dirty="0"/>
              <a:t> for </a:t>
            </a:r>
            <a:r>
              <a:rPr lang="it-IT" sz="1150" b="1" dirty="0" err="1"/>
              <a:t>postprocessing.sh</a:t>
            </a:r>
            <a:r>
              <a:rPr lang="it-IT" sz="1150" b="1" dirty="0"/>
              <a:t> script...</a:t>
            </a:r>
          </a:p>
          <a:p>
            <a:pPr marL="0" indent="0">
              <a:buNone/>
            </a:pPr>
            <a:endParaRPr lang="it-IT" sz="1150" dirty="0"/>
          </a:p>
          <a:p>
            <a:pPr marL="0" indent="0">
              <a:buNone/>
            </a:pPr>
            <a:r>
              <a:rPr lang="it-IT" sz="1150" b="1" dirty="0" err="1"/>
              <a:t>Running</a:t>
            </a:r>
            <a:r>
              <a:rPr lang="it-IT" sz="1150" b="1" dirty="0"/>
              <a:t> </a:t>
            </a:r>
            <a:r>
              <a:rPr lang="it-IT" sz="1150" b="1" dirty="0" err="1" smtClean="0"/>
              <a:t>postprocessing.sh</a:t>
            </a:r>
            <a:r>
              <a:rPr lang="it-IT" sz="1150" b="1" dirty="0" smtClean="0"/>
              <a:t>…</a:t>
            </a:r>
            <a:endParaRPr lang="it-IT" sz="1150" dirty="0"/>
          </a:p>
          <a:p>
            <a:pPr marL="0" indent="0">
              <a:buNone/>
            </a:pPr>
            <a:r>
              <a:rPr lang="it-IT" sz="1150" dirty="0" err="1"/>
              <a:t>Running</a:t>
            </a:r>
            <a:r>
              <a:rPr lang="it-IT" sz="1150" dirty="0"/>
              <a:t> GATK Depth of </a:t>
            </a:r>
            <a:r>
              <a:rPr lang="it-IT" sz="1150" dirty="0" err="1"/>
              <a:t>Coverage</a:t>
            </a:r>
            <a:r>
              <a:rPr lang="it-IT" sz="1150" dirty="0"/>
              <a:t>...</a:t>
            </a:r>
          </a:p>
          <a:p>
            <a:pPr marL="0" indent="0">
              <a:buNone/>
            </a:pPr>
            <a:r>
              <a:rPr lang="it-IT" sz="1150" dirty="0" err="1"/>
              <a:t>covdepth</a:t>
            </a:r>
            <a:r>
              <a:rPr lang="it-IT" sz="1150" dirty="0"/>
              <a:t> file </a:t>
            </a:r>
            <a:r>
              <a:rPr lang="it-IT" sz="1150" dirty="0" err="1" smtClean="0"/>
              <a:t>generated</a:t>
            </a:r>
            <a:endParaRPr lang="it-IT" sz="1150" dirty="0"/>
          </a:p>
          <a:p>
            <a:pPr marL="0" indent="0">
              <a:buNone/>
            </a:pPr>
            <a:r>
              <a:rPr lang="it-IT" sz="1150" dirty="0" err="1"/>
              <a:t>Running</a:t>
            </a:r>
            <a:r>
              <a:rPr lang="it-IT" sz="1150" dirty="0"/>
              <a:t> GATK </a:t>
            </a:r>
            <a:r>
              <a:rPr lang="it-IT" sz="1150" dirty="0" err="1"/>
              <a:t>Unified</a:t>
            </a:r>
            <a:r>
              <a:rPr lang="it-IT" sz="1150" dirty="0"/>
              <a:t> </a:t>
            </a:r>
            <a:r>
              <a:rPr lang="it-IT" sz="1150" dirty="0" err="1"/>
              <a:t>Genotyper</a:t>
            </a:r>
            <a:r>
              <a:rPr lang="it-IT" sz="1150" dirty="0"/>
              <a:t>...</a:t>
            </a:r>
          </a:p>
          <a:p>
            <a:pPr marL="0" indent="0">
              <a:buNone/>
            </a:pPr>
            <a:r>
              <a:rPr lang="it-IT" sz="1150" dirty="0" err="1"/>
              <a:t>snps.gatk.vcf</a:t>
            </a:r>
            <a:r>
              <a:rPr lang="it-IT" sz="1150" dirty="0"/>
              <a:t> file </a:t>
            </a:r>
            <a:r>
              <a:rPr lang="it-IT" sz="1150" dirty="0" err="1" smtClean="0"/>
              <a:t>generated</a:t>
            </a:r>
            <a:endParaRPr lang="it-IT" sz="1150" dirty="0"/>
          </a:p>
          <a:p>
            <a:pPr marL="0" indent="0">
              <a:buNone/>
            </a:pPr>
            <a:r>
              <a:rPr lang="it-IT" sz="1150" dirty="0" err="1"/>
              <a:t>Running</a:t>
            </a:r>
            <a:r>
              <a:rPr lang="it-IT" sz="1150" dirty="0"/>
              <a:t> GATK </a:t>
            </a:r>
            <a:r>
              <a:rPr lang="it-IT" sz="1150" dirty="0" err="1"/>
              <a:t>Callable</a:t>
            </a:r>
            <a:r>
              <a:rPr lang="it-IT" sz="1150" dirty="0"/>
              <a:t> Loci...</a:t>
            </a:r>
          </a:p>
          <a:p>
            <a:pPr marL="0" indent="0">
              <a:buNone/>
            </a:pPr>
            <a:r>
              <a:rPr lang="it-IT" sz="1150" dirty="0" err="1"/>
              <a:t>callable.bed</a:t>
            </a:r>
            <a:r>
              <a:rPr lang="it-IT" sz="1150" dirty="0"/>
              <a:t> file </a:t>
            </a:r>
            <a:r>
              <a:rPr lang="it-IT" sz="1150" dirty="0" err="1" smtClean="0"/>
              <a:t>generated</a:t>
            </a:r>
            <a:endParaRPr lang="it-IT" sz="1150" dirty="0"/>
          </a:p>
          <a:p>
            <a:pPr marL="0" indent="0">
              <a:buNone/>
            </a:pPr>
            <a:r>
              <a:rPr lang="it-IT" sz="1150" dirty="0" err="1"/>
              <a:t>Running</a:t>
            </a:r>
            <a:r>
              <a:rPr lang="it-IT" sz="1150" dirty="0"/>
              <a:t> </a:t>
            </a:r>
            <a:r>
              <a:rPr lang="it-IT" sz="1150" dirty="0" err="1"/>
              <a:t>make_calls_gatk.py</a:t>
            </a:r>
            <a:r>
              <a:rPr lang="it-IT" sz="1150" dirty="0"/>
              <a:t> script...</a:t>
            </a:r>
          </a:p>
          <a:p>
            <a:pPr marL="0" indent="0">
              <a:buNone/>
            </a:pPr>
            <a:r>
              <a:rPr lang="it-IT" sz="1150" dirty="0" err="1"/>
              <a:t>call_summary.txt</a:t>
            </a:r>
            <a:r>
              <a:rPr lang="it-IT" sz="1150" dirty="0"/>
              <a:t> file </a:t>
            </a:r>
            <a:r>
              <a:rPr lang="it-IT" sz="1150" dirty="0" err="1"/>
              <a:t>generated</a:t>
            </a:r>
            <a:endParaRPr lang="en-US" sz="1150" dirty="0"/>
          </a:p>
        </p:txBody>
      </p:sp>
      <p:sp>
        <p:nvSpPr>
          <p:cNvPr id="7" name="Right Brace 6"/>
          <p:cNvSpPr/>
          <p:nvPr/>
        </p:nvSpPr>
        <p:spPr>
          <a:xfrm>
            <a:off x="2362200" y="2895600"/>
            <a:ext cx="317500" cy="14859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2362200" y="2373927"/>
            <a:ext cx="317500" cy="4572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79700" y="2409050"/>
            <a:ext cx="134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3-5 </a:t>
            </a:r>
            <a:r>
              <a:rPr lang="en-US" sz="1600" dirty="0" err="1" smtClean="0"/>
              <a:t>mins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692399" y="3464123"/>
            <a:ext cx="32966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30-40 </a:t>
            </a:r>
            <a:r>
              <a:rPr lang="en-US" sz="1600" dirty="0" err="1" smtClean="0"/>
              <a:t>mins</a:t>
            </a:r>
            <a:r>
              <a:rPr lang="en-US" sz="1600" dirty="0" smtClean="0"/>
              <a:t> with </a:t>
            </a:r>
            <a:r>
              <a:rPr lang="en-US" sz="1600" dirty="0" smtClean="0"/>
              <a:t>large JGI </a:t>
            </a:r>
            <a:r>
              <a:rPr lang="en-US" sz="1600" dirty="0" smtClean="0"/>
              <a:t>sequences, 5 </a:t>
            </a:r>
            <a:r>
              <a:rPr lang="en-US" sz="1600" dirty="0" err="1" smtClean="0"/>
              <a:t>mins</a:t>
            </a:r>
            <a:r>
              <a:rPr lang="en-US" sz="1600" dirty="0" smtClean="0"/>
              <a:t> with JBEI sequences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055938" y="0"/>
            <a:ext cx="4088062" cy="963112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2800" dirty="0" smtClean="0"/>
              <a:t>Actual </a:t>
            </a:r>
            <a:r>
              <a:rPr lang="en-US" sz="2800" dirty="0" err="1" smtClean="0"/>
              <a:t>pipeline.py</a:t>
            </a:r>
            <a:r>
              <a:rPr lang="en-US" sz="2800" dirty="0" smtClean="0"/>
              <a:t> Output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72588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935</Words>
  <Application>Microsoft Macintosh PowerPoint</Application>
  <PresentationFormat>On-screen Show (4:3)</PresentationFormat>
  <Paragraphs>153</Paragraphs>
  <Slides>12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MiSeq Validation Pipeline</vt:lpstr>
      <vt:lpstr>MiSeq FASTQ =&gt; ICE Entry</vt:lpstr>
      <vt:lpstr>MiSeq file terminology</vt:lpstr>
      <vt:lpstr>Pipeline Process</vt:lpstr>
      <vt:lpstr>In-depth</vt:lpstr>
      <vt:lpstr>Workflow</vt:lpstr>
      <vt:lpstr>Website</vt:lpstr>
      <vt:lpstr>PowerPoint Presentation</vt:lpstr>
      <vt:lpstr>Actual pipeline.py Output</vt:lpstr>
      <vt:lpstr>What’s working</vt:lpstr>
      <vt:lpstr>To do…</vt:lpstr>
      <vt:lpstr>                           Old JGI Pipeline       | Updated JBEI Pipeline</vt:lpstr>
    </vt:vector>
  </TitlesOfParts>
  <Company>LBL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MiSeq Validation Pipeline</dc:title>
  <dc:creator>Mike W</dc:creator>
  <cp:lastModifiedBy>Mike W</cp:lastModifiedBy>
  <cp:revision>71</cp:revision>
  <dcterms:created xsi:type="dcterms:W3CDTF">2015-08-01T08:18:13Z</dcterms:created>
  <dcterms:modified xsi:type="dcterms:W3CDTF">2015-08-05T20:41:45Z</dcterms:modified>
</cp:coreProperties>
</file>